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98" r:id="rId4"/>
    <p:sldId id="299" r:id="rId5"/>
    <p:sldId id="300" r:id="rId6"/>
    <p:sldId id="258" r:id="rId7"/>
    <p:sldId id="305" r:id="rId8"/>
    <p:sldId id="301" r:id="rId9"/>
    <p:sldId id="302" r:id="rId10"/>
    <p:sldId id="312" r:id="rId11"/>
    <p:sldId id="297" r:id="rId12"/>
    <p:sldId id="304" r:id="rId13"/>
    <p:sldId id="303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3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4"/>
    <p:restoredTop sz="75137"/>
  </p:normalViewPr>
  <p:slideViewPr>
    <p:cSldViewPr snapToGrid="0" snapToObjects="1">
      <p:cViewPr>
        <p:scale>
          <a:sx n="81" d="100"/>
          <a:sy n="81" d="100"/>
        </p:scale>
        <p:origin x="9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11111"/>
                </a:solidFill>
                <a:highlight>
                  <a:srgbClr val="FFFFFF"/>
                </a:highlight>
              </a:rPr>
              <a:t>The traditional home of the Coast Salish people, the traditional home of all tribes and bands within the Duwamish, Suquamish, Tulalip and Muckleshoot nations.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7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paper, over time</a:t>
            </a:r>
          </a:p>
        </p:txBody>
      </p:sp>
    </p:spTree>
    <p:extLst>
      <p:ext uri="{BB962C8B-B14F-4D97-AF65-F5344CB8AC3E}">
        <p14:creationId xmlns:p14="http://schemas.microsoft.com/office/powerpoint/2010/main" val="8124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year…</a:t>
            </a:r>
          </a:p>
        </p:txBody>
      </p:sp>
    </p:spTree>
    <p:extLst>
      <p:ext uri="{BB962C8B-B14F-4D97-AF65-F5344CB8AC3E}">
        <p14:creationId xmlns:p14="http://schemas.microsoft.com/office/powerpoint/2010/main" val="20196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6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find out the packages that archaeologists are making, I searched GitHub for the keyword 'archaeology' and repositories containing R code. GitHub search API is not very good, and it missed results that I knew were there. So this is not a highly accurate result, but it is reproducible. The result include CRAN packages, because there is an un-official CRAN mirror on GitHub. But they do not include pkgs not on CRAN that are on other repos, such as GitLab, </a:t>
            </a:r>
            <a:r>
              <a:rPr lang="en-US" dirty="0" err="1"/>
              <a:t>BitBucket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7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pkg in our data comes from 2014, with an uptick in 2017 that has continued</a:t>
            </a:r>
          </a:p>
          <a:p>
            <a:r>
              <a:rPr lang="en-US" dirty="0"/>
              <a:t>Pkgs seem to be maintained regularly, with most pkgs last updated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67498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pkgs are for data analysis of some kind, especially ceramics and lithics, also stratigraphy</a:t>
            </a:r>
          </a:p>
          <a:p>
            <a:r>
              <a:rPr lang="en-US" dirty="0"/>
              <a:t>A compendium is a pkg to accompany a publication, to take advantage of the familiar pkg structure to enable others to easily reproduce the published results</a:t>
            </a:r>
          </a:p>
          <a:p>
            <a:r>
              <a:rPr lang="en-US" dirty="0"/>
              <a:t>A data package is a package that has several data sets from previously published work, usually intended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3771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e65605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e65605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data source, a file on a GitHub repo that has a plain text list of papers and chapters. The papers are about archaeology, and have been verified as having openly available R code files.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crowdsourced dataset, thank you to those who have made pull requests or otherwise contributed content to the list. You might be able to </a:t>
            </a:r>
            <a:r>
              <a:rPr lang="en-US" dirty="0" err="1"/>
              <a:t>recognise</a:t>
            </a:r>
            <a:r>
              <a:rPr lang="en-US" dirty="0"/>
              <a:t> yourself among the avatars at the top. Contributions from anyone are warmly welcome.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vis showing the number of papers on the list by year, and the major journals represented. Things to note</a:t>
            </a:r>
          </a:p>
          <a:p>
            <a:r>
              <a:rPr lang="en-US" dirty="0"/>
              <a:t>JAS is the most frequently appearing single journal, probably because it is the highest volume of archaeology papers of any kind</a:t>
            </a:r>
          </a:p>
          <a:p>
            <a:r>
              <a:rPr lang="en-US" dirty="0"/>
              <a:t>Pretty good geographical coverage, Asia, Europe, Africa, Americas</a:t>
            </a:r>
          </a:p>
          <a:p>
            <a:r>
              <a:rPr lang="en-US" dirty="0"/>
              <a:t>Tilts towards natural and physical science areas of archaeology</a:t>
            </a:r>
          </a:p>
          <a:p>
            <a:r>
              <a:rPr lang="en-US" dirty="0"/>
              <a:t>Two specialist stone artefact journals represented here! </a:t>
            </a:r>
          </a:p>
          <a:p>
            <a:r>
              <a:rPr lang="en-US" dirty="0"/>
              <a:t>Trans Royal Soc B is stand-out with a recent special issue, nearly all papers had R code, thanks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Jennifer C. French, Philip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Riris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their leadership with that.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Huge increase after 2017 when a few important papers on open science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reproducibiltiy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were published by archaeologists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are not even half way through 2021 and nearly at the same number as last year!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Excluding packrat and </a:t>
            </a:r>
            <a:r>
              <a:rPr lang="en-US" dirty="0" err="1"/>
              <a:t>renv</a:t>
            </a:r>
            <a:r>
              <a:rPr lang="en-US" dirty="0"/>
              <a:t> files, so we only get pkgs intentionally cited by archaeologists, and not all their dependencies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far the majority of files were R/</a:t>
            </a:r>
            <a:r>
              <a:rPr lang="en-US" dirty="0" err="1"/>
              <a:t>Rmd</a:t>
            </a:r>
            <a:r>
              <a:rPr lang="en-US" dirty="0"/>
              <a:t>, with a smaller number in PDF and Word doc, which are high friction formats for working with code, don't use those. One paper had an image of code.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Packages per paper… not very many!</a:t>
            </a:r>
          </a:p>
        </p:txBody>
      </p:sp>
    </p:spTree>
    <p:extLst>
      <p:ext uri="{BB962C8B-B14F-4D97-AF65-F5344CB8AC3E}">
        <p14:creationId xmlns:p14="http://schemas.microsoft.com/office/powerpoint/2010/main" val="24448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 are the 50 most frequently used R packages in the 192 papers on our list. Interesting things here are:</a:t>
            </a:r>
          </a:p>
          <a:p>
            <a:pPr marL="457200" indent="-298450"/>
            <a:r>
              <a:rPr lang="en-US" dirty="0"/>
              <a:t>ggplot2 for plotting as #1, confirming R as a language with excellent data viz capabilities</a:t>
            </a:r>
          </a:p>
          <a:p>
            <a:pPr marL="457200" indent="-298450"/>
            <a:r>
              <a:rPr lang="en-US" dirty="0" err="1"/>
              <a:t>Knitr</a:t>
            </a:r>
            <a:r>
              <a:rPr lang="en-US" dirty="0"/>
              <a:t> for writing R Markdown documents that weave code and text in the same file, indicating that reproducibility is a priority for the authors of these papers</a:t>
            </a:r>
          </a:p>
          <a:p>
            <a:pPr marL="457200" indent="-298450"/>
            <a:r>
              <a:rPr lang="en-US" dirty="0"/>
              <a:t>The category of packages for writing is the largest category of all (these are labelled by hand by me)</a:t>
            </a:r>
          </a:p>
          <a:p>
            <a:pPr marL="457200" indent="-298450"/>
            <a:r>
              <a:rPr lang="en-US" dirty="0"/>
              <a:t>Pkgs for working with radiocarbon data, as a specialist archaeological data type that has excellent tooling in R</a:t>
            </a:r>
          </a:p>
          <a:p>
            <a:pPr marL="457200" indent="-298450"/>
            <a:r>
              <a:rPr lang="en-US" dirty="0"/>
              <a:t>For R users, the </a:t>
            </a:r>
            <a:r>
              <a:rPr lang="en-US" dirty="0" err="1"/>
              <a:t>tidyverse</a:t>
            </a:r>
            <a:r>
              <a:rPr lang="en-US" dirty="0"/>
              <a:t> vs </a:t>
            </a:r>
            <a:r>
              <a:rPr lang="en-US" dirty="0" err="1"/>
              <a:t>datatable</a:t>
            </a:r>
            <a:r>
              <a:rPr lang="en-US" dirty="0"/>
              <a:t> rivalry has a clear winner here, the </a:t>
            </a:r>
            <a:r>
              <a:rPr lang="en-US" dirty="0" err="1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6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176223"/>
            <a:ext cx="883230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Digital Ecosystems in Archaeological Science: A History and Taxonomy of R packages in Archaeology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001517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Marwick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@benmarwick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3110" t="7218" r="30646" b="36523"/>
          <a:stretch/>
        </p:blipFill>
        <p:spPr>
          <a:xfrm>
            <a:off x="2657300" y="5311575"/>
            <a:ext cx="1190100" cy="11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4175" y="5001517"/>
            <a:ext cx="467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r>
              <a:rPr lang="en-US" sz="2500" dirty="0">
                <a:solidFill>
                  <a:schemeClr val="lt2"/>
                </a:solidFill>
              </a:rPr>
              <a:t>June </a:t>
            </a:r>
            <a:r>
              <a:rPr lang="en" sz="2500" dirty="0">
                <a:solidFill>
                  <a:schemeClr val="lt2"/>
                </a:solidFill>
              </a:rPr>
              <a:t>2021</a:t>
            </a:r>
            <a:endParaRPr sz="2500" dirty="0">
              <a:solidFill>
                <a:schemeClr val="l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22277-8E69-D24A-B262-9E6F84F9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37645"/>
            <a:ext cx="4396604" cy="7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6FF48-BD95-984B-BED3-1A272E16B9FF}"/>
              </a:ext>
            </a:extLst>
          </p:cNvPr>
          <p:cNvSpPr txBox="1"/>
          <p:nvPr/>
        </p:nvSpPr>
        <p:spPr>
          <a:xfrm>
            <a:off x="157656" y="4792717"/>
            <a:ext cx="2103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Phylogenetics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3602D-D171-6040-80B3-802863E7402C}"/>
              </a:ext>
            </a:extLst>
          </p:cNvPr>
          <p:cNvSpPr txBox="1"/>
          <p:nvPr/>
        </p:nvSpPr>
        <p:spPr>
          <a:xfrm>
            <a:off x="940676" y="1141953"/>
            <a:ext cx="14526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Bayesian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3DF4-5014-0043-8AE8-07152C8C54CA}"/>
              </a:ext>
            </a:extLst>
          </p:cNvPr>
          <p:cNvSpPr txBox="1"/>
          <p:nvPr/>
        </p:nvSpPr>
        <p:spPr>
          <a:xfrm>
            <a:off x="5483287" y="2382174"/>
            <a:ext cx="253306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F7B4-6735-E840-ACCF-038AB0B6A791}"/>
              </a:ext>
            </a:extLst>
          </p:cNvPr>
          <p:cNvSpPr txBox="1"/>
          <p:nvPr/>
        </p:nvSpPr>
        <p:spPr>
          <a:xfrm>
            <a:off x="2638096" y="3785305"/>
            <a:ext cx="1915909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3D4F-8F14-E443-B91E-C0CA21CF4AFD}"/>
              </a:ext>
            </a:extLst>
          </p:cNvPr>
          <p:cNvSpPr txBox="1"/>
          <p:nvPr/>
        </p:nvSpPr>
        <p:spPr>
          <a:xfrm>
            <a:off x="3310758" y="1920509"/>
            <a:ext cx="107593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5E55-F9D9-F84E-B7FC-7A164FDF7F49}"/>
              </a:ext>
            </a:extLst>
          </p:cNvPr>
          <p:cNvSpPr txBox="1"/>
          <p:nvPr/>
        </p:nvSpPr>
        <p:spPr>
          <a:xfrm>
            <a:off x="5619843" y="3370216"/>
            <a:ext cx="835485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841C1-C47A-204A-A2D8-354296255EC4}"/>
              </a:ext>
            </a:extLst>
          </p:cNvPr>
          <p:cNvSpPr txBox="1"/>
          <p:nvPr/>
        </p:nvSpPr>
        <p:spPr>
          <a:xfrm>
            <a:off x="1932817" y="2815982"/>
            <a:ext cx="112723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Spatial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90684-7ACC-214C-B98B-40BB56267323}"/>
              </a:ext>
            </a:extLst>
          </p:cNvPr>
          <p:cNvSpPr txBox="1"/>
          <p:nvPr/>
        </p:nvSpPr>
        <p:spPr>
          <a:xfrm>
            <a:off x="4867073" y="4466243"/>
            <a:ext cx="1505540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8401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000" dirty="0">
                <a:solidFill>
                  <a:srgbClr val="ADADAD"/>
                </a:solidFill>
              </a:rPr>
              <a:t>How has use of R packages by archaeologists </a:t>
            </a:r>
            <a:r>
              <a:rPr lang="en" sz="8000" dirty="0">
                <a:solidFill>
                  <a:srgbClr val="FFFFFF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80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11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B004E-A94C-DE47-BC40-0DD68CA6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34FCB-CB05-E14A-A4DB-11E1960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4" y="788275"/>
            <a:ext cx="2758965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ED705-7A7F-B148-8D9C-8EAFABE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49772"/>
            <a:ext cx="6668814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8EC55E-60C7-6F48-A04F-46985C93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29000"/>
            <a:ext cx="571499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F31AB-FE55-0441-8A42-ADD5F04A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64317" cy="3698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75A294-18ED-3C4C-ABE6-5EBD656DFD19}"/>
              </a:ext>
            </a:extLst>
          </p:cNvPr>
          <p:cNvSpPr/>
          <p:nvPr/>
        </p:nvSpPr>
        <p:spPr>
          <a:xfrm>
            <a:off x="323735" y="3889964"/>
            <a:ext cx="2766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DADAD"/>
                </a:solidFill>
              </a:rPr>
              <a:t>Co-citation network structure is relatively stable over time. No major splits or new communities of users emerging.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847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800" dirty="0">
                <a:solidFill>
                  <a:srgbClr val="ADADAD"/>
                </a:solidFill>
              </a:rPr>
              <a:t>What kinds of R packages are archaeologists </a:t>
            </a:r>
            <a:r>
              <a:rPr lang="en" sz="8800" dirty="0">
                <a:solidFill>
                  <a:srgbClr val="FFFFFF"/>
                </a:solidFill>
                <a:highlight>
                  <a:srgbClr val="A61C00"/>
                </a:highlight>
              </a:rPr>
              <a:t>making</a:t>
            </a:r>
            <a:r>
              <a:rPr lang="en-US" sz="88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00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search results*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repository file listings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6000" dirty="0"/>
              <a:t>Used GitHub search API to get details*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496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C66C-D420-5A42-9B6F-EE35998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1DC0-E93E-2F44-A947-025F0D61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C764A-5C32-EF4F-9EAF-215A8FE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61ECB-2645-F747-8D59-7E3382D1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1FC2-78BC-6941-9B1A-0475A5D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701C-A22E-A041-9C31-D826F337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65C5-6561-DC42-B37A-87161E35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520600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>
              <a:buSzPts val="3300"/>
            </a:pPr>
            <a:r>
              <a:rPr lang="en" sz="4400" dirty="0"/>
              <a:t>What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using</a:t>
            </a:r>
            <a:r>
              <a:rPr lang="en" sz="4400" dirty="0"/>
              <a:t> and how?</a:t>
            </a:r>
            <a:endParaRPr sz="4400" dirty="0"/>
          </a:p>
          <a:p>
            <a:pPr lvl="0" indent="-438150">
              <a:buSzPts val="3300"/>
            </a:pPr>
            <a:r>
              <a:rPr lang="en-US" sz="4400" dirty="0"/>
              <a:t>How has use of R packages by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What kinds of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making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Why is this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important</a:t>
            </a:r>
            <a:r>
              <a:rPr lang="en-US" sz="4400" dirty="0"/>
              <a:t> to know?</a:t>
            </a:r>
            <a:endParaRPr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1FCF-FAD8-4047-B81D-A3F18CC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2207736"/>
            <a:ext cx="6347983" cy="453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3768B-6B92-6644-980A-A7183A930EFB}"/>
              </a:ext>
            </a:extLst>
          </p:cNvPr>
          <p:cNvSpPr/>
          <p:nvPr/>
        </p:nvSpPr>
        <p:spPr>
          <a:xfrm>
            <a:off x="215968" y="115990"/>
            <a:ext cx="87073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ADADAD"/>
                </a:solidFill>
              </a:rPr>
              <a:t>rOpenSci</a:t>
            </a:r>
            <a:r>
              <a:rPr lang="en-US" sz="3200" dirty="0">
                <a:solidFill>
                  <a:srgbClr val="ADADAD"/>
                </a:solidFill>
              </a:rPr>
              <a:t> package development handbook and the </a:t>
            </a:r>
            <a:r>
              <a:rPr lang="en-US" sz="3200" dirty="0" err="1">
                <a:solidFill>
                  <a:srgbClr val="ADADAD"/>
                </a:solidFill>
              </a:rPr>
              <a:t>usethis</a:t>
            </a:r>
            <a:r>
              <a:rPr lang="en-US" sz="3200" dirty="0">
                <a:solidFill>
                  <a:srgbClr val="ADADAD"/>
                </a:solidFill>
              </a:rPr>
              <a:t> pkg make it very easy to make your package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user-friendly</a:t>
            </a:r>
            <a:r>
              <a:rPr lang="en-US" sz="3200" dirty="0">
                <a:solidFill>
                  <a:srgbClr val="ADADAD"/>
                </a:solidFill>
              </a:rPr>
              <a:t> and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accessible to novices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DEAC0-91A8-D045-945E-964AB4043DF7}"/>
              </a:ext>
            </a:extLst>
          </p:cNvPr>
          <p:cNvSpPr/>
          <p:nvPr/>
        </p:nvSpPr>
        <p:spPr>
          <a:xfrm>
            <a:off x="215968" y="115990"/>
            <a:ext cx="87073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quality R packages are important for producing methods and results that are reliable, accessible, and cumulative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Using &amp; </a:t>
            </a:r>
            <a:r>
              <a:rPr lang="en-US" sz="4400">
                <a:solidFill>
                  <a:schemeClr val="bg1"/>
                </a:solidFill>
              </a:rPr>
              <a:t>creating these </a:t>
            </a:r>
            <a:r>
              <a:rPr lang="en-US" sz="4400" dirty="0">
                <a:solidFill>
                  <a:schemeClr val="bg1"/>
                </a:solidFill>
              </a:rPr>
              <a:t>will contribute to a more sustainable and inclusive community of archaeological science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46755-F3D5-8B4B-83F0-083C0ED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B134-B410-B94E-86D1-87EA166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" y="25597"/>
            <a:ext cx="7908966" cy="449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A08DE-31F3-504C-9F19-422631BA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3" y="4013959"/>
            <a:ext cx="7908966" cy="2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B72DF4-B1FA-B14D-9B94-D5E915F8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60"/>
            <a:ext cx="914400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Manually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downloaded</a:t>
            </a:r>
            <a:r>
              <a:rPr lang="en-US" sz="4000" dirty="0"/>
              <a:t> the R code files for all paper on the list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Imported</a:t>
            </a:r>
            <a:r>
              <a:rPr lang="en-US" sz="4000" dirty="0"/>
              <a:t> code from plain text, Word, PDF, HTML files (with exclusions)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Used a function originally written by Clemens Schmid for </a:t>
            </a:r>
            <a:r>
              <a:rPr lang="en-US" sz="4000" dirty="0" err="1"/>
              <a:t>rrtools</a:t>
            </a:r>
            <a:r>
              <a:rPr lang="en-US" sz="4000" dirty="0"/>
              <a:t> to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extract package names</a:t>
            </a:r>
            <a:r>
              <a:rPr lang="en-US" sz="4000" dirty="0"/>
              <a:t> from the code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037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593430"/>
            <a:ext cx="85206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 algn="ctr">
              <a:buSzPts val="3300"/>
            </a:pPr>
            <a:r>
              <a:rPr lang="en-US" sz="8800" dirty="0">
                <a:solidFill>
                  <a:schemeClr val="lt2"/>
                </a:solidFill>
              </a:rPr>
              <a:t>What R packages are archaeologists </a:t>
            </a:r>
            <a:r>
              <a:rPr lang="en-US" sz="9600" dirty="0">
                <a:highlight>
                  <a:srgbClr val="A61C00"/>
                </a:highlight>
              </a:rPr>
              <a:t>using</a:t>
            </a:r>
            <a:r>
              <a:rPr lang="en-US" sz="9600" dirty="0">
                <a:solidFill>
                  <a:schemeClr val="tx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982C0-E609-564D-82C7-647DBD9A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7FDA65-18B1-C94E-9632-1414E43B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991</Words>
  <Application>Microsoft Macintosh PowerPoint</Application>
  <PresentationFormat>On-screen Show (4:3)</PresentationFormat>
  <Paragraphs>73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Dark</vt:lpstr>
      <vt:lpstr>Digital Ecosystems in Archaeological Science: A History and Taxonomy of R packages in Archaeology</vt:lpstr>
      <vt:lpstr>PowerPoint Presentation</vt:lpstr>
      <vt:lpstr>PowerPoint Presentation</vt:lpstr>
      <vt:lpstr>PowerPoint Presentation</vt:lpstr>
      <vt:lpstr>PowerPoint Presentation</vt:lpstr>
      <vt:lpstr>What R packages are archaeologists using?</vt:lpstr>
      <vt:lpstr>PowerPoint Presentation</vt:lpstr>
      <vt:lpstr>PowerPoint Presentation</vt:lpstr>
      <vt:lpstr>PowerPoint Presentation</vt:lpstr>
      <vt:lpstr>PowerPoint Presentation</vt:lpstr>
      <vt:lpstr>How has use of R packages by archaeologists changed over time?</vt:lpstr>
      <vt:lpstr>PowerPoint Presentation</vt:lpstr>
      <vt:lpstr>PowerPoint Presentation</vt:lpstr>
      <vt:lpstr>PowerPoint Presentation</vt:lpstr>
      <vt:lpstr>What kinds of R packages are archaeologists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Galisonian logic devices as affordances for decolonizing archaeology</dc:title>
  <cp:lastModifiedBy>Ben Marwick</cp:lastModifiedBy>
  <cp:revision>32</cp:revision>
  <dcterms:modified xsi:type="dcterms:W3CDTF">2021-06-16T07:27:09Z</dcterms:modified>
</cp:coreProperties>
</file>